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.png" ContentType="image/png"/>
  <Override PartName="/ppt/media/image1.png" ContentType="image/png"/>
  <Override PartName="/ppt/media/image2.png" ContentType="image/png"/>
  <Override PartName="/ppt/media/image9.png" ContentType="image/png"/>
  <Override PartName="/ppt/media/image23.jpeg" ContentType="image/jpeg"/>
  <Override PartName="/ppt/media/image22.jpeg" ContentType="image/jpeg"/>
  <Override PartName="/ppt/media/hdphoto1.wdp" ContentType="image/vnd.ms-photo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5.jpeg" ContentType="image/jpeg"/>
  <Override PartName="/ppt/media/image4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7.jpeg" ContentType="image/jpeg"/>
  <Override PartName="/ppt/media/image16.jpeg" ContentType="image/jpeg"/>
  <Override PartName="/ppt/media/image10.jpeg" ContentType="image/jpeg"/>
  <Override PartName="/ppt/media/image14.jpeg" ContentType="image/jpeg"/>
  <Override PartName="/ppt/media/image15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2188825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176040"/>
            <a:ext cx="12183840" cy="1644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-6480" y="2058840"/>
            <a:ext cx="12190680" cy="182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176040"/>
            <a:ext cx="12183840" cy="1644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 hidden="1"/>
          <p:cNvSpPr/>
          <p:nvPr/>
        </p:nvSpPr>
        <p:spPr>
          <a:xfrm>
            <a:off x="0" y="176040"/>
            <a:ext cx="12183840" cy="1644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480" y="2058840"/>
            <a:ext cx="12190680" cy="182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 hidden="1"/>
          <p:cNvSpPr/>
          <p:nvPr/>
        </p:nvSpPr>
        <p:spPr>
          <a:xfrm>
            <a:off x="0" y="176040"/>
            <a:ext cx="12183840" cy="1644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 hidden="1"/>
          <p:cNvSpPr/>
          <p:nvPr/>
        </p:nvSpPr>
        <p:spPr>
          <a:xfrm>
            <a:off x="0" y="176040"/>
            <a:ext cx="12183840" cy="1644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-6480" y="2058840"/>
            <a:ext cx="12190680" cy="182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76040"/>
            <a:ext cx="12183840" cy="1644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 hidden="1"/>
          <p:cNvSpPr/>
          <p:nvPr/>
        </p:nvSpPr>
        <p:spPr>
          <a:xfrm>
            <a:off x="0" y="176040"/>
            <a:ext cx="12183840" cy="1644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"/>
          <p:cNvSpPr/>
          <p:nvPr/>
        </p:nvSpPr>
        <p:spPr>
          <a:xfrm>
            <a:off x="-6480" y="2058840"/>
            <a:ext cx="12190680" cy="182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github.com/SPARC-Auburn/THAD" TargetMode="Externa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sparc.auburn@gmail.com" TargetMode="Externa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sparc.eng.auburn.edu/" TargetMode="External"/><Relationship Id="rId2" Type="http://schemas.openxmlformats.org/officeDocument/2006/relationships/hyperlink" Target="https://github.com/SPARC-Auburn" TargetMode="External"/><Relationship Id="rId3" Type="http://schemas.openxmlformats.org/officeDocument/2006/relationships/hyperlink" Target="https://sparc-auburn.slack.com/messages/general" TargetMode="External"/><Relationship Id="rId4" Type="http://schemas.openxmlformats.org/officeDocument/2006/relationships/hyperlink" Target="mailto:sparc.auburn@gmail.com" TargetMode="External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355840" y="2021040"/>
            <a:ext cx="7471440" cy="218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37" strike="noStrike" cap="all">
                <a:solidFill>
                  <a:srgbClr val="dd5515"/>
                </a:solidFill>
                <a:latin typeface="Corbel"/>
                <a:ea typeface="DejaVu Sans"/>
              </a:rPr>
              <a:t>Welcome to: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417960" y="328680"/>
            <a:ext cx="11415600" cy="15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Corbel"/>
                <a:ea typeface="DejaVu Sans"/>
              </a:rPr>
              <a:t>General Meeting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DejaVu Sans"/>
              </a:rPr>
              <a:t>6 PM Tuesday, January, 201</a:t>
            </a:r>
            <a:r>
              <a:rPr b="0" lang="en-US" sz="2400" spc="-1" strike="sngStrike">
                <a:solidFill>
                  <a:srgbClr val="ffffff"/>
                </a:solidFill>
                <a:latin typeface="Corbel"/>
                <a:ea typeface="DejaVu Sans"/>
              </a:rPr>
              <a:t>8</a:t>
            </a:r>
            <a:r>
              <a:rPr b="0" lang="en-US" sz="2400" spc="-1" strike="noStrike" baseline="33000">
                <a:solidFill>
                  <a:srgbClr val="ffffff"/>
                </a:solidFill>
                <a:latin typeface="Corbel"/>
                <a:ea typeface="DejaVu Sans"/>
              </a:rPr>
              <a:t>9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DejaVu Sans"/>
              </a:rPr>
              <a:t>Broun Hall, Room 235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9" name="Graphic 5" descr=""/>
          <p:cNvPicPr/>
          <p:nvPr/>
        </p:nvPicPr>
        <p:blipFill>
          <a:blip r:embed="rId1"/>
          <a:srcRect l="0" t="29472" r="0" b="24376"/>
          <a:stretch/>
        </p:blipFill>
        <p:spPr>
          <a:xfrm>
            <a:off x="2546640" y="4073760"/>
            <a:ext cx="7090200" cy="245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912960" y="284040"/>
            <a:ext cx="653436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MAJOR PROJECT: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IEEE SOUTHEAST CON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912960" y="1965960"/>
            <a:ext cx="6894360" cy="44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536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Competition Details:</a:t>
            </a:r>
            <a:endParaRPr b="0" lang="en-US" sz="20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Build a “space debris” collecting robot</a:t>
            </a:r>
            <a:endParaRPr b="0" lang="en-US" sz="18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Goal is to collect wood blocks and ball pit balls and deposit them on the side of a small flat ~100” square arena autonomously.</a:t>
            </a:r>
            <a:endParaRPr b="0" lang="en-US" sz="18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Max dimensions: 9” x 9” x 11”</a:t>
            </a:r>
            <a:endParaRPr b="0" lang="en-US" sz="18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When and Where:</a:t>
            </a:r>
            <a:endParaRPr b="0" lang="en-US" sz="20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Thursday, April 11th, 2019 through Sunday, April 14th, 2019.</a:t>
            </a:r>
            <a:endParaRPr b="0" lang="en-US" sz="18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IEEE Southeastcon conference in Huntsville, AL </a:t>
            </a:r>
            <a:endParaRPr b="0" lang="en-US" sz="18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Meeting Times</a:t>
            </a:r>
            <a:endParaRPr b="0" lang="en-US" sz="20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Electrical/Software Meeting: TBD</a:t>
            </a:r>
            <a:endParaRPr b="0" lang="en-US" sz="20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Mechanical Meeting: TBD</a:t>
            </a:r>
            <a:endParaRPr b="0" lang="en-US" sz="20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Programming Languages: C++,C</a:t>
            </a:r>
            <a:endParaRPr b="0" lang="en-US" sz="20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Gitlab: ask team lead for access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7221600" y="182880"/>
            <a:ext cx="4965120" cy="16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Matthew Castleberry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Electrical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Mechanical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Alex Jones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#projectieeeelectrical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#projectieeemechanical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5941800" y="3276720"/>
            <a:ext cx="3031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3" descr=""/>
          <p:cNvPicPr/>
          <p:nvPr/>
        </p:nvPicPr>
        <p:blipFill>
          <a:blip r:embed="rId1"/>
          <a:srcRect l="0" t="24822" r="0" b="0"/>
          <a:stretch/>
        </p:blipFill>
        <p:spPr>
          <a:xfrm>
            <a:off x="7890840" y="2024280"/>
            <a:ext cx="4101120" cy="411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912960" y="284040"/>
            <a:ext cx="1035864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Status Updates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912960" y="2011680"/>
            <a:ext cx="479340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648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Corbel"/>
              </a:rPr>
              <a:t>Mechanical</a:t>
            </a:r>
            <a:endParaRPr b="0" lang="en-US" sz="2200" spc="-1" strike="noStrike">
              <a:latin typeface="Arial"/>
            </a:endParaRPr>
          </a:p>
          <a:p>
            <a:pPr lvl="1" marL="914400" indent="-35388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b="0" lang="en-US" sz="20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3D design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motors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Parts ordered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Prototype assembled</a:t>
            </a:r>
            <a:endParaRPr b="0" lang="en-US" sz="1800" spc="-1" strike="noStrike">
              <a:latin typeface="Arial"/>
            </a:endParaRPr>
          </a:p>
          <a:p>
            <a:pPr lvl="1" marL="914400" indent="-35388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b="0" lang="en-US" sz="20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Selection/prototyping of wheel tread</a:t>
            </a:r>
            <a:endParaRPr b="0" lang="en-US" sz="1800" spc="-1" strike="noStrike">
              <a:latin typeface="Arial"/>
            </a:endParaRPr>
          </a:p>
          <a:p>
            <a:pPr lvl="1" marL="914400" indent="-35388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b="0" lang="en-US" sz="20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3D model electrical mounts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motor battery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6480000" y="2011680"/>
            <a:ext cx="479340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648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Corbel"/>
              </a:rPr>
              <a:t>Electrical</a:t>
            </a:r>
            <a:endParaRPr b="0" lang="en-US" sz="2200" spc="-1" strike="noStrike">
              <a:latin typeface="Arial"/>
            </a:endParaRPr>
          </a:p>
          <a:p>
            <a:pPr lvl="1" marL="914400" indent="-35388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b="0" lang="en-US" sz="20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arena construction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auxiliary power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2D Vision processing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LIDAR data capture of field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Arduino motor control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Added Senior Design</a:t>
            </a:r>
            <a:endParaRPr b="0" lang="en-US" sz="1800" spc="-1" strike="noStrike">
              <a:latin typeface="Arial"/>
            </a:endParaRPr>
          </a:p>
          <a:p>
            <a:pPr lvl="1" marL="914400" indent="-35388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b="0" lang="en-US" sz="20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Debris distance detection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Basic System Integration</a:t>
            </a:r>
            <a:endParaRPr b="0" lang="en-US" sz="18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LIDAR data interpretation</a:t>
            </a:r>
            <a:endParaRPr b="0" lang="en-US" sz="1800" spc="-1" strike="noStrike">
              <a:latin typeface="Arial"/>
            </a:endParaRPr>
          </a:p>
          <a:p>
            <a:pPr lvl="1" marL="914400" indent="-35388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b="0" lang="en-US" sz="2000" spc="-1" strike="noStrike">
              <a:latin typeface="Arial"/>
            </a:endParaRPr>
          </a:p>
          <a:p>
            <a:pPr lvl="2" marL="1371600" indent="-34128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Tune basic system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912960" y="284040"/>
            <a:ext cx="653436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Project: </a:t>
            </a:r>
            <a:br/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MATILDArm</a:t>
            </a:r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2" name="Content Placeholder 8" descr=""/>
          <p:cNvPicPr/>
          <p:nvPr/>
        </p:nvPicPr>
        <p:blipFill>
          <a:blip r:embed="rId1"/>
          <a:stretch/>
        </p:blipFill>
        <p:spPr>
          <a:xfrm rot="5400000">
            <a:off x="7440120" y="2573280"/>
            <a:ext cx="4384440" cy="328716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912960" y="1965960"/>
            <a:ext cx="6894360" cy="44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b="0" lang="en-US" sz="20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b="0" lang="en-US" sz="20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Arm is functional and controllable via Arduino.</a:t>
            </a:r>
            <a:endParaRPr b="0" lang="en-US" sz="20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b="0" lang="en-US" sz="20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Reestablishing mobility and developing autonomy.</a:t>
            </a:r>
            <a:endParaRPr b="0" lang="en-US" sz="18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Ultimate goal is playing chess</a:t>
            </a:r>
            <a:endParaRPr b="0" lang="en-US" sz="18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Currently working on sensor functionallity. Primarily encoders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583760" y="575640"/>
            <a:ext cx="429048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Rice Shelley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912960" y="284040"/>
            <a:ext cx="653436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Project: </a:t>
            </a:r>
            <a:br/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MATILDa BASE</a:t>
            </a:r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6" name="Content Placeholder 8" descr=""/>
          <p:cNvPicPr/>
          <p:nvPr/>
        </p:nvPicPr>
        <p:blipFill>
          <a:blip r:embed="rId1"/>
          <a:stretch/>
        </p:blipFill>
        <p:spPr>
          <a:xfrm rot="5400000">
            <a:off x="7440120" y="2573280"/>
            <a:ext cx="4384440" cy="328716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912960" y="1965960"/>
            <a:ext cx="6894360" cy="44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b="0" lang="en-US" sz="20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b="0" lang="en-US" sz="20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Base is functional and controllable via basic RF remote.</a:t>
            </a:r>
            <a:endParaRPr b="0" lang="en-US" sz="20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b="0" lang="en-US" sz="20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Add serial based radio control</a:t>
            </a:r>
            <a:endParaRPr b="0" lang="en-US" sz="18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Add turret of some kind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7583760" y="575640"/>
            <a:ext cx="429048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TBD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912960" y="284040"/>
            <a:ext cx="653436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912960" y="1965960"/>
            <a:ext cx="4979520" cy="44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536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Demonstrated Tesla Coil at Spring 2016/18 E-Days</a:t>
            </a:r>
            <a:endParaRPr b="0" lang="en-US" sz="19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Currently uses spark gap style circuitry</a:t>
            </a:r>
            <a:endParaRPr b="0" lang="en-US" sz="19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Generated estimated 400,000 volts of electricity.</a:t>
            </a:r>
            <a:endParaRPr b="0" lang="en-US" sz="19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Semester Focus:</a:t>
            </a:r>
            <a:endParaRPr b="0" lang="en-US" sz="19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Increase safety precautions</a:t>
            </a:r>
            <a:endParaRPr b="0" lang="en-US" sz="19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Change from spark-gap design to solid-state design</a:t>
            </a:r>
            <a:endParaRPr b="0" lang="en-US" sz="19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Develop MIDI-input to allow music</a:t>
            </a:r>
            <a:endParaRPr b="0" lang="en-US" sz="19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Meeting times: Thursdays @ 12:00 (flexible)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7449120" y="575640"/>
            <a:ext cx="44251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Neil Postal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#projectteslacoil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2" name="Google Shape;322;p44" descr=""/>
          <p:cNvPicPr/>
          <p:nvPr/>
        </p:nvPicPr>
        <p:blipFill>
          <a:blip r:embed="rId1"/>
          <a:srcRect l="34912" t="19019" r="27757" b="0"/>
          <a:stretch/>
        </p:blipFill>
        <p:spPr>
          <a:xfrm>
            <a:off x="5850000" y="4328640"/>
            <a:ext cx="1550880" cy="2527560"/>
          </a:xfrm>
          <a:prstGeom prst="rect">
            <a:avLst/>
          </a:prstGeom>
          <a:ln>
            <a:noFill/>
          </a:ln>
        </p:spPr>
      </p:pic>
      <p:pic>
        <p:nvPicPr>
          <p:cNvPr id="333" name="Picture 2" descr=""/>
          <p:cNvPicPr/>
          <p:nvPr/>
        </p:nvPicPr>
        <p:blipFill>
          <a:blip r:embed="rId2"/>
          <a:srcRect l="54494" t="10485" r="8617" b="19584"/>
          <a:stretch/>
        </p:blipFill>
        <p:spPr>
          <a:xfrm>
            <a:off x="10002960" y="4487400"/>
            <a:ext cx="2183400" cy="2467800"/>
          </a:xfrm>
          <a:prstGeom prst="rect">
            <a:avLst/>
          </a:prstGeom>
          <a:ln>
            <a:noFill/>
          </a:ln>
        </p:spPr>
      </p:pic>
      <p:pic>
        <p:nvPicPr>
          <p:cNvPr id="334" name="Picture 1" descr=""/>
          <p:cNvPicPr/>
          <p:nvPr/>
        </p:nvPicPr>
        <p:blipFill>
          <a:blip r:embed="rId3"/>
          <a:stretch/>
        </p:blipFill>
        <p:spPr>
          <a:xfrm>
            <a:off x="7293240" y="1792800"/>
            <a:ext cx="4893480" cy="286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912960" y="284040"/>
            <a:ext cx="653436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7449120" y="575640"/>
            <a:ext cx="44251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Neil Postal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#projectteslacoil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7" name="Picture 4" descr=""/>
          <p:cNvPicPr/>
          <p:nvPr/>
        </p:nvPicPr>
        <p:blipFill>
          <a:blip r:embed="rId1"/>
          <a:stretch/>
        </p:blipFill>
        <p:spPr>
          <a:xfrm>
            <a:off x="-318600" y="1700280"/>
            <a:ext cx="6576480" cy="4279680"/>
          </a:xfrm>
          <a:prstGeom prst="rect">
            <a:avLst/>
          </a:prstGeom>
          <a:ln>
            <a:noFill/>
          </a:ln>
        </p:spPr>
      </p:pic>
      <p:pic>
        <p:nvPicPr>
          <p:cNvPr id="338" name="Picture 8" descr=""/>
          <p:cNvPicPr/>
          <p:nvPr/>
        </p:nvPicPr>
        <p:blipFill>
          <a:blip r:embed="rId2"/>
          <a:stretch/>
        </p:blipFill>
        <p:spPr>
          <a:xfrm>
            <a:off x="5185080" y="1501560"/>
            <a:ext cx="7187760" cy="4677480"/>
          </a:xfrm>
          <a:prstGeom prst="rect">
            <a:avLst/>
          </a:prstGeom>
          <a:ln>
            <a:noFill/>
          </a:ln>
        </p:spPr>
      </p:pic>
      <p:sp>
        <p:nvSpPr>
          <p:cNvPr id="339" name="CustomShape 3"/>
          <p:cNvSpPr/>
          <p:nvPr/>
        </p:nvSpPr>
        <p:spPr>
          <a:xfrm>
            <a:off x="1009080" y="5903640"/>
            <a:ext cx="392040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Base for Miniature Tesla Coil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5939640" y="5657760"/>
            <a:ext cx="6207120" cy="90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General Project Box for Tesla Coil</a:t>
            </a:r>
            <a:endParaRPr b="0" lang="en-US" sz="19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Accepts MIDI and Power</a:t>
            </a:r>
            <a:endParaRPr b="0" lang="en-US" sz="19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Returns Square Wave Through Headphone Jack</a:t>
            </a:r>
            <a:endParaRPr b="0" lang="en-US" sz="19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912960" y="284040"/>
            <a:ext cx="653436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The Helpful Automated Defender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912960" y="1965960"/>
            <a:ext cx="6894360" cy="44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536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Old project donated by EE department</a:t>
            </a:r>
            <a:endParaRPr b="0" lang="en-US" sz="18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It was demonstrated last spring at E-Day and PEAK.</a:t>
            </a:r>
            <a:endParaRPr b="0" lang="en-US" sz="18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Needs a new purpose to improve demonstrations</a:t>
            </a:r>
            <a:endParaRPr b="0" lang="en-US" sz="18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Github Repository:</a:t>
            </a:r>
            <a:endParaRPr b="0" lang="en-US" sz="18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Corbel"/>
                <a:hlinkClick r:id="rId1"/>
              </a:rPr>
              <a:t>https://github.com/SPARC-Auburn/THAD</a:t>
            </a:r>
            <a:endParaRPr b="0" lang="en-US" sz="1800" spc="-1" strike="noStrike">
              <a:latin typeface="Arial"/>
            </a:endParaRPr>
          </a:p>
          <a:p>
            <a:pPr marL="171360" indent="-135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Programming Languages</a:t>
            </a:r>
            <a:endParaRPr b="0" lang="en-US" sz="18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Arial"/>
              </a:rPr>
              <a:t>Python w/ OpenCV</a:t>
            </a:r>
            <a:endParaRPr b="0" lang="en-US" sz="1800" spc="-1" strike="noStrike">
              <a:latin typeface="Arial"/>
            </a:endParaRPr>
          </a:p>
          <a:p>
            <a:pPr lvl="1" marL="343080" indent="-13536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7809120" y="575640"/>
            <a:ext cx="40651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#projectthad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4" name="Picture 2" descr=""/>
          <p:cNvPicPr/>
          <p:nvPr/>
        </p:nvPicPr>
        <p:blipFill>
          <a:blip r:embed="rId2"/>
          <a:srcRect l="0" t="13723" r="0" b="13636"/>
          <a:stretch/>
        </p:blipFill>
        <p:spPr>
          <a:xfrm>
            <a:off x="3781440" y="4156200"/>
            <a:ext cx="3797640" cy="2067120"/>
          </a:xfrm>
          <a:prstGeom prst="rect">
            <a:avLst/>
          </a:prstGeom>
          <a:ln>
            <a:noFill/>
          </a:ln>
        </p:spPr>
      </p:pic>
      <p:pic>
        <p:nvPicPr>
          <p:cNvPr id="345" name="Picture 4" descr=""/>
          <p:cNvPicPr/>
          <p:nvPr/>
        </p:nvPicPr>
        <p:blipFill>
          <a:blip r:embed="rId3"/>
          <a:srcRect l="19166" t="0" r="16591" b="0"/>
          <a:stretch/>
        </p:blipFill>
        <p:spPr>
          <a:xfrm>
            <a:off x="7809120" y="1965960"/>
            <a:ext cx="4227480" cy="370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4060440" y="1800000"/>
            <a:ext cx="3803400" cy="3503520"/>
          </a:xfrm>
          <a:prstGeom prst="rect">
            <a:avLst/>
          </a:prstGeom>
          <a:ln>
            <a:noFill/>
          </a:ln>
        </p:spPr>
      </p:pic>
      <p:sp>
        <p:nvSpPr>
          <p:cNvPr id="347" name="TextShape 1"/>
          <p:cNvSpPr txBox="1"/>
          <p:nvPr/>
        </p:nvSpPr>
        <p:spPr>
          <a:xfrm>
            <a:off x="2286000" y="1159200"/>
            <a:ext cx="758952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800" spc="-1" strike="noStrike">
                <a:solidFill>
                  <a:srgbClr val="dd5515"/>
                </a:solidFill>
                <a:latin typeface="Arial"/>
              </a:rPr>
              <a:t>Duolingo shaming</a:t>
            </a:r>
            <a:endParaRPr b="0" lang="en-US" sz="2800" spc="-1" strike="noStrike">
              <a:solidFill>
                <a:srgbClr val="dd5515"/>
              </a:solid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5400" y="2166480"/>
            <a:ext cx="11466720" cy="17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Questions?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523160" y="3970440"/>
            <a:ext cx="9139680" cy="13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65400" y="2166480"/>
            <a:ext cx="11466720" cy="17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Student council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1523160" y="3970440"/>
            <a:ext cx="9139680" cy="13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202400" y="284040"/>
            <a:ext cx="977976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Agenda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81" name="Group 2"/>
          <p:cNvGrpSpPr/>
          <p:nvPr/>
        </p:nvGrpSpPr>
        <p:grpSpPr>
          <a:xfrm>
            <a:off x="2669040" y="2190960"/>
            <a:ext cx="6910200" cy="1895040"/>
            <a:chOff x="2669040" y="2190960"/>
            <a:chExt cx="6910200" cy="1895040"/>
          </a:xfrm>
        </p:grpSpPr>
        <p:pic>
          <p:nvPicPr>
            <p:cNvPr id="282" name="Picture 3" descr=""/>
            <p:cNvPicPr/>
            <p:nvPr/>
          </p:nvPicPr>
          <p:blipFill>
            <a:blip r:embed="rId1"/>
            <a:stretch/>
          </p:blipFill>
          <p:spPr>
            <a:xfrm>
              <a:off x="2669040" y="2194560"/>
              <a:ext cx="3363120" cy="189144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  <p:pic>
          <p:nvPicPr>
            <p:cNvPr id="283" name="Picture 6" descr=""/>
            <p:cNvPicPr/>
            <p:nvPr/>
          </p:nvPicPr>
          <p:blipFill>
            <a:blip r:embed="rId2"/>
            <a:stretch/>
          </p:blipFill>
          <p:spPr>
            <a:xfrm>
              <a:off x="6216120" y="2190960"/>
              <a:ext cx="3363120" cy="189144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32680" y="2208960"/>
            <a:ext cx="10510920" cy="16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37" strike="noStrike" cap="all">
                <a:solidFill>
                  <a:srgbClr val="ffffff"/>
                </a:solidFill>
                <a:latin typeface="Corbel"/>
                <a:ea typeface="DejaVu Sans"/>
              </a:rPr>
              <a:t>About SPARC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60" y="0"/>
            <a:ext cx="4651560" cy="6856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4653000" y="0"/>
            <a:ext cx="7533720" cy="68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689400" y="362160"/>
            <a:ext cx="370728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About SPARC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4954320" y="0"/>
            <a:ext cx="6931080" cy="34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Creates and fosters an environment of creativity and innovation through collaborative projects.</a:t>
            </a:r>
            <a:endParaRPr b="0" lang="en-US" sz="2000" spc="-1" strike="noStrike">
              <a:latin typeface="Arial"/>
            </a:endParaRPr>
          </a:p>
          <a:p>
            <a:pPr marL="182880" indent="-18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A place to test out ideas, integrate concepts learned in class, and learn skills that will be instrumental when working in the workforce.</a:t>
            </a:r>
            <a:endParaRPr b="0" lang="en-US" sz="2000" spc="-1" strike="noStrike">
              <a:latin typeface="Arial"/>
            </a:endParaRPr>
          </a:p>
          <a:p>
            <a:pPr marL="182880" indent="-18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No prior experience is required, only a willingness to learn.</a:t>
            </a:r>
            <a:endParaRPr b="0" lang="en-US" sz="2000" spc="-1" strike="noStrike">
              <a:latin typeface="Arial"/>
            </a:endParaRPr>
          </a:p>
          <a:p>
            <a:pPr marL="182880" indent="-18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Join by logging 5 constructive hours in the lab on clipboard next to door and email </a:t>
            </a:r>
            <a:r>
              <a:rPr b="0" lang="en-US" sz="20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1"/>
              </a:rPr>
              <a:t>sparc.auburn@gmail.com</a:t>
            </a: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301320" y="1177200"/>
            <a:ext cx="4095000" cy="20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Lab: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Broun 367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General Meetings: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Tuesdays @ 6 in Broun 235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Project Meetings: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Various Times during week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0" name="Picture 2" descr=""/>
          <p:cNvPicPr/>
          <p:nvPr/>
        </p:nvPicPr>
        <p:blipFill>
          <a:blip r:embed="rId2"/>
          <a:srcRect l="0" t="15861" r="0" b="6278"/>
          <a:stretch/>
        </p:blipFill>
        <p:spPr>
          <a:xfrm>
            <a:off x="0" y="3314880"/>
            <a:ext cx="12187080" cy="354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01320" y="307440"/>
            <a:ext cx="16160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Our </a:t>
            </a:r>
            <a:br/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Lab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2" name="Picture 6" descr=""/>
          <p:cNvPicPr/>
          <p:nvPr/>
        </p:nvPicPr>
        <p:blipFill>
          <a:blip r:embed="rId1"/>
          <a:srcRect l="11724" t="0" r="0" b="0"/>
          <a:stretch/>
        </p:blipFill>
        <p:spPr>
          <a:xfrm>
            <a:off x="1770840" y="0"/>
            <a:ext cx="3737160" cy="3175920"/>
          </a:xfrm>
          <a:prstGeom prst="rect">
            <a:avLst/>
          </a:prstGeom>
          <a:ln>
            <a:noFill/>
          </a:ln>
        </p:spPr>
      </p:pic>
      <p:sp>
        <p:nvSpPr>
          <p:cNvPr id="293" name="CustomShape 2"/>
          <p:cNvSpPr/>
          <p:nvPr/>
        </p:nvSpPr>
        <p:spPr>
          <a:xfrm>
            <a:off x="301320" y="2288880"/>
            <a:ext cx="1234080" cy="65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Broun Hall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Room 367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4" name="Picture 8" descr=""/>
          <p:cNvPicPr/>
          <p:nvPr/>
        </p:nvPicPr>
        <p:blipFill>
          <a:blip r:embed="rId2"/>
          <a:srcRect l="0" t="18528" r="0" b="15862"/>
          <a:stretch/>
        </p:blipFill>
        <p:spPr>
          <a:xfrm>
            <a:off x="5435640" y="0"/>
            <a:ext cx="3630240" cy="3175920"/>
          </a:xfrm>
          <a:prstGeom prst="rect">
            <a:avLst/>
          </a:prstGeom>
          <a:ln>
            <a:noFill/>
          </a:ln>
        </p:spPr>
      </p:pic>
      <p:pic>
        <p:nvPicPr>
          <p:cNvPr id="295" name="Picture 2" descr=""/>
          <p:cNvPicPr/>
          <p:nvPr/>
        </p:nvPicPr>
        <p:blipFill>
          <a:blip r:embed="rId3"/>
          <a:srcRect l="23570" t="0" r="0" b="0"/>
          <a:stretch/>
        </p:blipFill>
        <p:spPr>
          <a:xfrm>
            <a:off x="8917920" y="0"/>
            <a:ext cx="3269160" cy="3209400"/>
          </a:xfrm>
          <a:prstGeom prst="rect">
            <a:avLst/>
          </a:prstGeom>
          <a:ln>
            <a:noFill/>
          </a:ln>
        </p:spPr>
      </p:pic>
      <p:pic>
        <p:nvPicPr>
          <p:cNvPr id="296" name="Picture 2" descr=""/>
          <p:cNvPicPr/>
          <p:nvPr/>
        </p:nvPicPr>
        <p:blipFill>
          <a:blip r:embed="rId4"/>
          <a:srcRect l="0" t="12856" r="0" b="6278"/>
          <a:stretch/>
        </p:blipFill>
        <p:spPr>
          <a:xfrm>
            <a:off x="0" y="3177720"/>
            <a:ext cx="12187080" cy="367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117840" y="0"/>
            <a:ext cx="6066360" cy="6856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"/>
          <p:cNvSpPr/>
          <p:nvPr/>
        </p:nvSpPr>
        <p:spPr>
          <a:xfrm>
            <a:off x="360" y="0"/>
            <a:ext cx="6121800" cy="685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299" name="CustomShape 3"/>
          <p:cNvSpPr/>
          <p:nvPr/>
        </p:nvSpPr>
        <p:spPr>
          <a:xfrm>
            <a:off x="6117840" y="176040"/>
            <a:ext cx="6066360" cy="1644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"/>
          <p:cNvSpPr/>
          <p:nvPr/>
        </p:nvSpPr>
        <p:spPr>
          <a:xfrm>
            <a:off x="6448320" y="284040"/>
            <a:ext cx="509184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How to become a Member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6452640" y="2011680"/>
            <a:ext cx="508716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82880" indent="-18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Log 5 constructive hours in the lab</a:t>
            </a:r>
            <a:endParaRPr b="0" lang="en-US" sz="2200" spc="-1" strike="noStrike">
              <a:latin typeface="Arial"/>
            </a:endParaRPr>
          </a:p>
          <a:p>
            <a:pPr lvl="1" marL="411480" indent="-1810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Write the times on the sheet on the clipboard next to the door.</a:t>
            </a:r>
            <a:endParaRPr b="0" lang="en-US" sz="2000" spc="-1" strike="noStrike">
              <a:latin typeface="Arial"/>
            </a:endParaRPr>
          </a:p>
          <a:p>
            <a:pPr marL="182880" indent="-18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Contact us at sparc.auburn@gmail.com</a:t>
            </a:r>
            <a:endParaRPr b="0" lang="en-US" sz="2200" spc="-1" strike="noStrike">
              <a:latin typeface="Arial"/>
            </a:endParaRPr>
          </a:p>
          <a:p>
            <a:pPr marL="182880" indent="-18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We will respond with the instructions to get an access code.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302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9935" t="2146" r="0" b="8054"/>
          <a:stretch/>
        </p:blipFill>
        <p:spPr>
          <a:xfrm>
            <a:off x="902160" y="268200"/>
            <a:ext cx="4250160" cy="635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889680" y="720"/>
            <a:ext cx="5296680" cy="6856560"/>
          </a:xfrm>
          <a:custGeom>
            <a:avLst/>
            <a:gdLst/>
            <a:ahLst/>
            <a:rect l="l" t="t" r="r" b="b"/>
            <a:pathLst>
              <a:path w="14716" h="19049">
                <a:moveTo>
                  <a:pt x="0" y="19048"/>
                </a:moveTo>
                <a:lnTo>
                  <a:pt x="0" y="0"/>
                </a:lnTo>
                <a:lnTo>
                  <a:pt x="14715" y="0"/>
                </a:lnTo>
                <a:lnTo>
                  <a:pt x="14715" y="19048"/>
                </a:lnTo>
                <a:lnTo>
                  <a:pt x="0" y="19048"/>
                </a:lnTo>
              </a:path>
            </a:pathLst>
          </a:custGeom>
          <a:solidFill>
            <a:srgbClr val="000000"/>
          </a:solidFill>
          <a:ln w="25560">
            <a:solidFill>
              <a:srgbClr val="a33e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"/>
          <p:cNvSpPr/>
          <p:nvPr/>
        </p:nvSpPr>
        <p:spPr>
          <a:xfrm>
            <a:off x="1199880" y="2320200"/>
            <a:ext cx="450252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More Information about SPARC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8860320" y="299880"/>
            <a:ext cx="3326400" cy="65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Website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6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1"/>
              </a:rPr>
              <a:t>http://sparc.eng.auburn.edu/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Github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6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2"/>
              </a:rPr>
              <a:t>https://github.com/SPARC-Auburn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Slack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3"/>
              </a:rPr>
              <a:t>https://sparc-auburn.slack.com/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Email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4"/>
              </a:rPr>
              <a:t>sparc.auburn@gmail.com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06" name="Picture 6" descr=""/>
          <p:cNvPicPr/>
          <p:nvPr/>
        </p:nvPicPr>
        <p:blipFill>
          <a:blip r:embed="rId5"/>
          <a:stretch/>
        </p:blipFill>
        <p:spPr>
          <a:xfrm>
            <a:off x="7733520" y="3343320"/>
            <a:ext cx="883080" cy="883440"/>
          </a:xfrm>
          <a:prstGeom prst="rect">
            <a:avLst/>
          </a:prstGeom>
          <a:ln>
            <a:noFill/>
          </a:ln>
        </p:spPr>
      </p:pic>
      <p:pic>
        <p:nvPicPr>
          <p:cNvPr id="307" name="Picture 8" descr=""/>
          <p:cNvPicPr/>
          <p:nvPr/>
        </p:nvPicPr>
        <p:blipFill>
          <a:blip r:embed="rId6"/>
          <a:stretch/>
        </p:blipFill>
        <p:spPr>
          <a:xfrm>
            <a:off x="7733520" y="507240"/>
            <a:ext cx="906480" cy="380880"/>
          </a:xfrm>
          <a:prstGeom prst="rect">
            <a:avLst/>
          </a:prstGeom>
          <a:ln>
            <a:noFill/>
          </a:ln>
        </p:spPr>
      </p:pic>
      <p:pic>
        <p:nvPicPr>
          <p:cNvPr id="308" name="Picture 10" descr=""/>
          <p:cNvPicPr/>
          <p:nvPr/>
        </p:nvPicPr>
        <p:blipFill>
          <a:blip r:embed="rId7">
            <a:lum bright="-1000"/>
          </a:blip>
          <a:srcRect l="9077" t="10711" r="10225" b="9813"/>
          <a:stretch/>
        </p:blipFill>
        <p:spPr>
          <a:xfrm>
            <a:off x="7669440" y="1770480"/>
            <a:ext cx="1000800" cy="986040"/>
          </a:xfrm>
          <a:prstGeom prst="rect">
            <a:avLst/>
          </a:prstGeom>
          <a:ln>
            <a:noFill/>
          </a:ln>
        </p:spPr>
      </p:pic>
      <p:pic>
        <p:nvPicPr>
          <p:cNvPr id="309" name="Picture 12" descr=""/>
          <p:cNvPicPr/>
          <p:nvPr/>
        </p:nvPicPr>
        <p:blipFill>
          <a:blip r:embed="rId8"/>
          <a:srcRect l="19757" t="0" r="19757" b="0"/>
          <a:stretch/>
        </p:blipFill>
        <p:spPr>
          <a:xfrm>
            <a:off x="7719120" y="4753080"/>
            <a:ext cx="947880" cy="117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202400" y="284040"/>
            <a:ext cx="9779760" cy="15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Meetings this Week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82880" y="1920240"/>
            <a:ext cx="11886480" cy="475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Matilda Base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4pm to 5pm - Thursdays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THAD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1pm to 2pm - Tuesdays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MatildArm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 -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3pm to 4pm - Mondays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Tesla Coil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 -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11am to 12pm - Thursdays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32680" y="2208960"/>
            <a:ext cx="10510920" cy="16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37" strike="noStrike" cap="all">
                <a:solidFill>
                  <a:srgbClr val="ffffff"/>
                </a:solidFill>
                <a:latin typeface="Corbel"/>
                <a:ea typeface="DejaVu Sans"/>
              </a:rPr>
              <a:t>Projects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8086</TotalTime>
  <Application>LibreOffice/6.0.7.3$Linux_X86_64 LibreOffice_project/00m0$Build-3</Application>
  <Words>899</Words>
  <Paragraphs>172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2016-09-03T15:20:58Z</dcterms:created>
  <dc:creator>Matthew Castleberry</dc:creator>
  <dc:description/>
  <dc:language>en-US</dc:language>
  <cp:lastModifiedBy/>
  <dcterms:modified xsi:type="dcterms:W3CDTF">2019-01-29T08:02:29Z</dcterms:modified>
  <cp:revision>371</cp:revision>
  <dc:subject/>
  <dc:title>Welcome to: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